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4" r:id="rId8"/>
    <p:sldId id="265"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B0039A2-EB7A-44B7-AB1C-BBE3E7C484C3}" type="datetimeFigureOut">
              <a:rPr lang="en-IN" smtClean="0"/>
              <a:pPr/>
              <a:t>17-12-2022</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32FB5641-4214-4433-ADA1-2E0BE2F5AD3E}" type="slidenum">
              <a:rPr lang="en-IN" smtClean="0"/>
              <a:pPr/>
              <a:t>‹#›</a:t>
            </a:fld>
            <a:endParaRPr lang="en-IN"/>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B0039A2-EB7A-44B7-AB1C-BBE3E7C484C3}" type="datetimeFigureOut">
              <a:rPr lang="en-IN" smtClean="0"/>
              <a:pPr/>
              <a:t>17-12-2022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FB5641-4214-4433-ADA1-2E0BE2F5AD3E}"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B0039A2-EB7A-44B7-AB1C-BBE3E7C484C3}" type="datetimeFigureOut">
              <a:rPr lang="en-IN" smtClean="0"/>
              <a:pPr/>
              <a:t>17-12-2022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FB5641-4214-4433-ADA1-2E0BE2F5AD3E}"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B0039A2-EB7A-44B7-AB1C-BBE3E7C484C3}" type="datetimeFigureOut">
              <a:rPr lang="en-IN" smtClean="0"/>
              <a:pPr/>
              <a:t>17-12-2022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FB5641-4214-4433-ADA1-2E0BE2F5AD3E}" type="slidenum">
              <a:rPr lang="en-IN" smtClean="0"/>
              <a:pPr/>
              <a:t>‹#›</a:t>
            </a:fld>
            <a:endParaRPr lang="en-IN"/>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B0039A2-EB7A-44B7-AB1C-BBE3E7C484C3}" type="datetimeFigureOut">
              <a:rPr lang="en-IN" smtClean="0"/>
              <a:pPr/>
              <a:t>17-12-2022</a:t>
            </a:fld>
            <a:endParaRPr lang="en-IN"/>
          </a:p>
        </p:txBody>
      </p:sp>
      <p:sp>
        <p:nvSpPr>
          <p:cNvPr id="5" name="Footer Placeholder 4"/>
          <p:cNvSpPr>
            <a:spLocks noGrp="1"/>
          </p:cNvSpPr>
          <p:nvPr>
            <p:ph type="ftr" sz="quarter" idx="11"/>
          </p:nvPr>
        </p:nvSpPr>
        <p:spPr>
          <a:xfrm>
            <a:off x="1066800" y="6172200"/>
            <a:ext cx="5334000" cy="457200"/>
          </a:xfrm>
        </p:spPr>
        <p:txBody>
          <a:bodyPr/>
          <a:lstStyle/>
          <a:p>
            <a:endParaRPr lang="en-IN"/>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95072" y="6208776"/>
            <a:ext cx="609600" cy="457200"/>
          </a:xfrm>
        </p:spPr>
        <p:txBody>
          <a:bodyPr/>
          <a:lstStyle/>
          <a:p>
            <a:fld id="{32FB5641-4214-4433-ADA1-2E0BE2F5AD3E}"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B0039A2-EB7A-44B7-AB1C-BBE3E7C484C3}" type="datetimeFigureOut">
              <a:rPr lang="en-IN" smtClean="0"/>
              <a:pPr/>
              <a:t>17-12-2022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2FB5641-4214-4433-ADA1-2E0BE2F5AD3E}" type="slidenum">
              <a:rPr lang="en-IN" smtClean="0"/>
              <a:pPr/>
              <a:t>‹#›</a:t>
            </a:fld>
            <a:endParaRPr lang="en-IN"/>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B0039A2-EB7A-44B7-AB1C-BBE3E7C484C3}" type="datetimeFigureOut">
              <a:rPr lang="en-IN" smtClean="0"/>
              <a:pPr/>
              <a:t>17-12-2022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2FB5641-4214-4433-ADA1-2E0BE2F5AD3E}" type="slidenum">
              <a:rPr lang="en-IN" smtClean="0"/>
              <a:pPr/>
              <a:t>‹#›</a:t>
            </a:fld>
            <a:endParaRPr lang="en-IN"/>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B0039A2-EB7A-44B7-AB1C-BBE3E7C484C3}" type="datetimeFigureOut">
              <a:rPr lang="en-IN" smtClean="0"/>
              <a:pPr/>
              <a:t>17-12-2022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2FB5641-4214-4433-ADA1-2E0BE2F5AD3E}"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039A2-EB7A-44B7-AB1C-BBE3E7C484C3}" type="datetimeFigureOut">
              <a:rPr lang="en-IN" smtClean="0"/>
              <a:pPr/>
              <a:t>17-12-2022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2FB5641-4214-4433-ADA1-2E0BE2F5AD3E}"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B0039A2-EB7A-44B7-AB1C-BBE3E7C484C3}" type="datetimeFigureOut">
              <a:rPr lang="en-IN" smtClean="0"/>
              <a:pPr/>
              <a:t>17-12-2022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2FB5641-4214-4433-ADA1-2E0BE2F5AD3E}" type="slidenum">
              <a:rPr lang="en-IN" smtClean="0"/>
              <a:pPr/>
              <a:t>‹#›</a:t>
            </a:fld>
            <a:endParaRPr lang="en-IN"/>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B0039A2-EB7A-44B7-AB1C-BBE3E7C484C3}" type="datetimeFigureOut">
              <a:rPr lang="en-IN" smtClean="0"/>
              <a:pPr/>
              <a:t>17-12-2022</a:t>
            </a:fld>
            <a:endParaRPr lang="en-IN"/>
          </a:p>
        </p:txBody>
      </p:sp>
      <p:sp>
        <p:nvSpPr>
          <p:cNvPr id="6" name="Footer Placeholder 5"/>
          <p:cNvSpPr>
            <a:spLocks noGrp="1"/>
          </p:cNvSpPr>
          <p:nvPr>
            <p:ph type="ftr" sz="quarter" idx="11"/>
          </p:nvPr>
        </p:nvSpPr>
        <p:spPr>
          <a:xfrm>
            <a:off x="1219200" y="6172200"/>
            <a:ext cx="5181600" cy="457200"/>
          </a:xfrm>
        </p:spPr>
        <p:txBody>
          <a:bodyPr/>
          <a:lstStyle/>
          <a:p>
            <a:endParaRPr lang="en-IN"/>
          </a:p>
        </p:txBody>
      </p:sp>
      <p:sp>
        <p:nvSpPr>
          <p:cNvPr id="7" name="Slide Number Placeholder 6"/>
          <p:cNvSpPr>
            <a:spLocks noGrp="1"/>
          </p:cNvSpPr>
          <p:nvPr>
            <p:ph type="sldNum" sz="quarter" idx="12"/>
          </p:nvPr>
        </p:nvSpPr>
        <p:spPr>
          <a:xfrm>
            <a:off x="195072" y="6208776"/>
            <a:ext cx="609600" cy="457200"/>
          </a:xfrm>
        </p:spPr>
        <p:txBody>
          <a:bodyPr/>
          <a:lstStyle/>
          <a:p>
            <a:fld id="{32FB5641-4214-4433-ADA1-2E0BE2F5AD3E}" type="slidenum">
              <a:rPr lang="en-IN" smtClean="0"/>
              <a:pPr/>
              <a:t>‹#›</a:t>
            </a:fld>
            <a:endParaRPr lang="en-IN"/>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BB0039A2-EB7A-44B7-AB1C-BBE3E7C484C3}" type="datetimeFigureOut">
              <a:rPr lang="en-IN" smtClean="0"/>
              <a:pPr/>
              <a:t>17-12-2022</a:t>
            </a:fld>
            <a:endParaRPr lang="en-IN"/>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2FB5641-4214-4433-ADA1-2E0BE2F5AD3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E7EDDDDD-F8FA-4CC9-B505-F5535DCE3474}"/>
              </a:ext>
            </a:extLst>
          </p:cNvPr>
          <p:cNvSpPr>
            <a:spLocks noGrp="1"/>
          </p:cNvSpPr>
          <p:nvPr>
            <p:ph type="subTitle" idx="1"/>
          </p:nvPr>
        </p:nvSpPr>
        <p:spPr/>
        <p:txBody>
          <a:bodyPr/>
          <a:lstStyle/>
          <a:p>
            <a:r>
              <a:rPr lang="en-US" dirty="0" err="1" smtClean="0"/>
              <a:t>কারণের</a:t>
            </a:r>
            <a:r>
              <a:rPr lang="en-US" dirty="0" smtClean="0"/>
              <a:t> </a:t>
            </a:r>
            <a:r>
              <a:rPr lang="en-US" dirty="0" err="1" smtClean="0"/>
              <a:t>লক্ষণঃ</a:t>
            </a:r>
            <a:endParaRPr lang="en-IN" dirty="0"/>
          </a:p>
        </p:txBody>
      </p:sp>
      <p:sp>
        <p:nvSpPr>
          <p:cNvPr id="2" name="Title 1">
            <a:extLst>
              <a:ext uri="{FF2B5EF4-FFF2-40B4-BE49-F238E27FC236}">
                <a16:creationId xmlns:a16="http://schemas.microsoft.com/office/drawing/2014/main" xmlns="" id="{546C9714-7531-49C6-B57D-839A8D3626BA}"/>
              </a:ext>
            </a:extLst>
          </p:cNvPr>
          <p:cNvSpPr>
            <a:spLocks noGrp="1"/>
          </p:cNvSpPr>
          <p:nvPr>
            <p:ph type="ctrTitle"/>
          </p:nvPr>
        </p:nvSpPr>
        <p:spPr/>
        <p:txBody>
          <a:bodyPr>
            <a:normAutofit fontScale="90000"/>
          </a:bodyPr>
          <a:lstStyle/>
          <a:p>
            <a:r>
              <a:rPr lang="en-US" dirty="0" smtClean="0"/>
              <a:t>Cause</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xmlns="" val="292406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1185F9-EA00-43A2-BF13-D65C191588AE}"/>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xmlns="" id="{17A45180-9B6E-48EF-818D-4DBACF8982E8}"/>
              </a:ext>
            </a:extLst>
          </p:cNvPr>
          <p:cNvSpPr>
            <a:spLocks noGrp="1"/>
          </p:cNvSpPr>
          <p:nvPr>
            <p:ph sz="quarter" idx="1"/>
          </p:nvPr>
        </p:nvSpPr>
        <p:spPr/>
        <p:txBody>
          <a:bodyPr/>
          <a:lstStyle/>
          <a:p>
            <a:r>
              <a:rPr lang="bn-BD" dirty="0"/>
              <a:t>তর্কসংগ্রহকার অন্নংভট্ট কারণের লক্ষণে বলেছেন “কার্যনিয়ত পূর্ববৃত্তি কারণম্”।অর্থাৎ যা সর্বদা কার্যের পূর্বে থাকে, তাই কারণ।মৃত্তিকা, কুম্ভকার, সলিল ঘটের নিয়ত পূর্ববৃত্তি বলে ঘটের কারণ।বৃত্তি মানে থাকা।পূর্ববৃত্তি মানে কার্যের অব্যবহিত পূর্বে থাকা।যা কার্যের উৎপত্তির অব্যবহিত পূর্বক্ষণে কার্যের অধিকরণে নিয়ত থাকে তাই কারণ।পূর্ব শব্দের দ্বারা কার্যের দূরবর্তী পূর্বগামী পদার্থকে বুঝলে হবে না।</a:t>
            </a:r>
            <a:endParaRPr lang="en-IN" dirty="0"/>
          </a:p>
        </p:txBody>
      </p:sp>
    </p:spTree>
    <p:extLst>
      <p:ext uri="{BB962C8B-B14F-4D97-AF65-F5344CB8AC3E}">
        <p14:creationId xmlns:p14="http://schemas.microsoft.com/office/powerpoint/2010/main" xmlns="" val="2580724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6CED65-8CF5-434C-A50E-59616350AF4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77DFE51F-39A4-4ED3-824D-C33A6F01C25D}"/>
              </a:ext>
            </a:extLst>
          </p:cNvPr>
          <p:cNvSpPr>
            <a:spLocks noGrp="1"/>
          </p:cNvSpPr>
          <p:nvPr>
            <p:ph sz="quarter" idx="1"/>
          </p:nvPr>
        </p:nvSpPr>
        <p:spPr/>
        <p:txBody>
          <a:bodyPr/>
          <a:lstStyle/>
          <a:p>
            <a:r>
              <a:rPr lang="bn-BD"/>
              <a:t>কারণের লক্ষণে উল্লিখিত “নিয়ত”ও“পূর্ববৃত্তি” শব্দ দুটির তাৎপর্যঃ</a:t>
            </a:r>
            <a:endParaRPr lang="en-IN"/>
          </a:p>
        </p:txBody>
      </p:sp>
    </p:spTree>
    <p:extLst>
      <p:ext uri="{BB962C8B-B14F-4D97-AF65-F5344CB8AC3E}">
        <p14:creationId xmlns:p14="http://schemas.microsoft.com/office/powerpoint/2010/main" xmlns="" val="41240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794B11-B887-423F-9C4F-84EAB6478F2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EDEA5318-7FC2-4A99-95D3-A4C3E288B4F5}"/>
              </a:ext>
            </a:extLst>
          </p:cNvPr>
          <p:cNvSpPr>
            <a:spLocks noGrp="1"/>
          </p:cNvSpPr>
          <p:nvPr>
            <p:ph sz="quarter" idx="1"/>
          </p:nvPr>
        </p:nvSpPr>
        <p:spPr/>
        <p:txBody>
          <a:bodyPr/>
          <a:lstStyle/>
          <a:p>
            <a:r>
              <a:rPr lang="bn-BD" dirty="0"/>
              <a:t>যদি কারণের লক্ষণে ‘নিয়ত’ শব্দ না দেওয়া হত তাহলে কারণের লক্ষণ হত “কার্য পূর্ববৃত্তি কারণম্”। অর্থাৎ ‘যা কার্যের পূর্বে থাকে তাই কারণ’।এই মাত্র কারণের লক্ষণ হলে গর্দভ ঘটকার্যের পূর্ববৃত্তি হওয়ায় গর্দভকেও ঘটকার্যের কারণ বলতে হবে।কারণের লক্ষণটি গর্দভে সমন্বয় হয়ে যাওয়ায় লক্ষণটি অতিব্যাপ্তি দোষে দুষ্ট হবে</a:t>
            </a:r>
            <a:endParaRPr lang="en-IN" dirty="0"/>
          </a:p>
        </p:txBody>
      </p:sp>
    </p:spTree>
    <p:extLst>
      <p:ext uri="{BB962C8B-B14F-4D97-AF65-F5344CB8AC3E}">
        <p14:creationId xmlns:p14="http://schemas.microsoft.com/office/powerpoint/2010/main" xmlns="" val="1152189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631D03-86CB-43F0-9812-5EE972472B8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B978EFFD-E2A7-44D3-87D0-530EA226E1DA}"/>
              </a:ext>
            </a:extLst>
          </p:cNvPr>
          <p:cNvSpPr>
            <a:spLocks noGrp="1"/>
          </p:cNvSpPr>
          <p:nvPr>
            <p:ph sz="quarter" idx="1"/>
          </p:nvPr>
        </p:nvSpPr>
        <p:spPr/>
        <p:txBody>
          <a:bodyPr/>
          <a:lstStyle/>
          <a:p>
            <a:r>
              <a:rPr lang="bn-BD" dirty="0"/>
              <a:t>কারণের লক্ষণে এই প্রকার অতিব্যাপ্তি দোষ নিরসনের জন্য ‘নিয়ত’ শব্দটি কারণের লক্ষণে সংযোজিত হয়েছে।কেননা কারণ কার্যের কেবল পূর্ববৃত্তি নয়, কারণ কার্যের নিয়ত পূর্ববৃত্তি।গর্দভ ঘটরূপ কার্যের পূর্বে কখনও থাকলেও ঘটকার্যের </a:t>
            </a:r>
          </a:p>
          <a:p>
            <a:r>
              <a:rPr lang="bn-BD" dirty="0"/>
              <a:t>পূর্বে নিয়ত থাকে না। </a:t>
            </a:r>
          </a:p>
          <a:p>
            <a:endParaRPr lang="en-IN" dirty="0"/>
          </a:p>
        </p:txBody>
      </p:sp>
    </p:spTree>
    <p:extLst>
      <p:ext uri="{BB962C8B-B14F-4D97-AF65-F5344CB8AC3E}">
        <p14:creationId xmlns:p14="http://schemas.microsoft.com/office/powerpoint/2010/main" xmlns="" val="2952411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ACD69B-8E14-4835-B813-6CEA563445C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EED92654-9FC2-481A-8FEB-D8272D7FBEAC}"/>
              </a:ext>
            </a:extLst>
          </p:cNvPr>
          <p:cNvSpPr>
            <a:spLocks noGrp="1"/>
          </p:cNvSpPr>
          <p:nvPr>
            <p:ph sz="quarter" idx="1"/>
          </p:nvPr>
        </p:nvSpPr>
        <p:spPr/>
        <p:txBody>
          <a:bodyPr/>
          <a:lstStyle/>
          <a:p>
            <a:r>
              <a:rPr lang="bn-BD" dirty="0"/>
              <a:t>‘নিয়ত’ শব্দের অর্থ ব্যাপক। যেখানে কার্য, সেখানে কারণ থাকে। তাই কারণ কার্যের ব্যাপক হয়।কিন্তু গর্দভ ঘটকার্যের ব্যাপক হয় না বলে ঘটের কারণ হয় না।অতএব কারণের লক্ষণে ‘নিয়ত’ শব্দ সংযোজনের দ্বারা উক্ত লক্ষণের অতিব্যাপ্তি দোষ নিবারিত হয়।</a:t>
            </a:r>
            <a:endParaRPr lang="en-IN" dirty="0"/>
          </a:p>
        </p:txBody>
      </p:sp>
    </p:spTree>
    <p:extLst>
      <p:ext uri="{BB962C8B-B14F-4D97-AF65-F5344CB8AC3E}">
        <p14:creationId xmlns:p14="http://schemas.microsoft.com/office/powerpoint/2010/main" xmlns="" val="3857144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3F0A64-E027-45C3-A565-E6838DF5786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2492B36B-50FF-4373-81AF-EACD888ECD40}"/>
              </a:ext>
            </a:extLst>
          </p:cNvPr>
          <p:cNvSpPr>
            <a:spLocks noGrp="1"/>
          </p:cNvSpPr>
          <p:nvPr>
            <p:ph sz="quarter" idx="1"/>
          </p:nvPr>
        </p:nvSpPr>
        <p:spPr/>
        <p:txBody>
          <a:bodyPr/>
          <a:lstStyle/>
          <a:p>
            <a:r>
              <a:rPr lang="bn-BD" dirty="0"/>
              <a:t>কারণের লক্ষণে ‘পূর্ববৃত্তি’ শব্দটি না দিলে কারণের লক্ষণটি হত ‘কার্য নিয়ত বৃত্তি কারণম্’।</a:t>
            </a:r>
          </a:p>
          <a:p>
            <a:r>
              <a:rPr lang="bn-BD"/>
              <a:t>অর্থাৎ যা কার্যের </a:t>
            </a:r>
            <a:r>
              <a:rPr lang="bn-BD" dirty="0"/>
              <a:t>সঙ্গে নিয়ত বৃত্তি তাই কারণ।এরূপে কারণের লক্ষণ করলে লক্ষণটি অতিব্যাপ্তি দোষে দুষ্ট হবে। কেননা ঘটকার্য নিয়ত নিজের সঙ্গে থাকায় ঘট নিজেই নিজের প্রতি কারণ হয়ে যাবে।অর্থাৎ কারণের লক্ষণ কার্যে সমন্বয় হয়ে জাবে।ফলে উক্ত লক্ষণে অতিব্যাপ্তি দোষ ঘটবে।যে কোন কার্যবস্তু তাদাত্ম্য সম্বন্ধে সর্বদা নিজের সঙ্গে থাকে।</a:t>
            </a:r>
          </a:p>
          <a:p>
            <a:endParaRPr lang="en-IN" dirty="0"/>
          </a:p>
        </p:txBody>
      </p:sp>
    </p:spTree>
    <p:extLst>
      <p:ext uri="{BB962C8B-B14F-4D97-AF65-F5344CB8AC3E}">
        <p14:creationId xmlns:p14="http://schemas.microsoft.com/office/powerpoint/2010/main" xmlns="" val="318269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C59C82-297A-4BAE-8D11-E9076D1C262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3DEE4436-D677-42F9-BF16-3ADA07344AD0}"/>
              </a:ext>
            </a:extLst>
          </p:cNvPr>
          <p:cNvSpPr>
            <a:spLocks noGrp="1"/>
          </p:cNvSpPr>
          <p:nvPr>
            <p:ph sz="quarter" idx="1"/>
          </p:nvPr>
        </p:nvSpPr>
        <p:spPr/>
        <p:txBody>
          <a:bodyPr/>
          <a:lstStyle/>
          <a:p>
            <a:r>
              <a:rPr lang="bn-BD" dirty="0"/>
              <a:t>এই প্রকার অতিব্যাপ্তি পরিহারের জন্য অন্নংভট্ট কারণের লক্ষণে ‘পূর্ববৃত্তি’ শব্দটি সংযোজিত করেছেন। ঘটকার্য নিজের সঙ্গে নিয়িত থাকলেও ঘট নিজের পূর্বে থাকে না।তাই ঘট নিজের প্রতি কারণ হতে পারে না। </a:t>
            </a:r>
            <a:endParaRPr lang="en-IN" dirty="0"/>
          </a:p>
        </p:txBody>
      </p:sp>
    </p:spTree>
    <p:extLst>
      <p:ext uri="{BB962C8B-B14F-4D97-AF65-F5344CB8AC3E}">
        <p14:creationId xmlns:p14="http://schemas.microsoft.com/office/powerpoint/2010/main" xmlns="" val="1099825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F95457-36F9-4E34-84E1-5AF083A6903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xmlns="" id="{F025BC46-4B5B-456D-814D-5B25BA3676D8}"/>
              </a:ext>
            </a:extLst>
          </p:cNvPr>
          <p:cNvSpPr>
            <a:spLocks noGrp="1"/>
          </p:cNvSpPr>
          <p:nvPr>
            <p:ph sz="quarter" idx="1"/>
          </p:nvPr>
        </p:nvSpPr>
        <p:spPr/>
        <p:txBody>
          <a:bodyPr/>
          <a:lstStyle/>
          <a:p>
            <a:endParaRPr lang="en-IN"/>
          </a:p>
        </p:txBody>
      </p:sp>
    </p:spTree>
    <p:extLst>
      <p:ext uri="{BB962C8B-B14F-4D97-AF65-F5344CB8AC3E}">
        <p14:creationId xmlns:p14="http://schemas.microsoft.com/office/powerpoint/2010/main" xmlns="" val="3671896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TotalTime>
  <Words>331</Words>
  <Application>Microsoft Office PowerPoint</Application>
  <PresentationFormat>Custom</PresentationFormat>
  <Paragraphs>11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Equity</vt:lpstr>
      <vt:lpstr>Cause  </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 of Cause: কারণের লক্ষণঃ </dc:title>
  <dc:creator>Sumanta Pal</dc:creator>
  <cp:lastModifiedBy>pholo</cp:lastModifiedBy>
  <cp:revision>4</cp:revision>
  <dcterms:created xsi:type="dcterms:W3CDTF">2019-08-09T22:23:10Z</dcterms:created>
  <dcterms:modified xsi:type="dcterms:W3CDTF">2022-12-17T07:34:50Z</dcterms:modified>
</cp:coreProperties>
</file>